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7" d="100"/>
          <a:sy n="77" d="100"/>
        </p:scale>
        <p:origin x="114" y="19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CA854F-7164-4803-8802-84640CA95D7A}"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159508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CA854F-7164-4803-8802-84640CA95D7A}"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162996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CA854F-7164-4803-8802-84640CA95D7A}"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215251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CA854F-7164-4803-8802-84640CA95D7A}"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38489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A854F-7164-4803-8802-84640CA95D7A}"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256590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CA854F-7164-4803-8802-84640CA95D7A}"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91792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CA854F-7164-4803-8802-84640CA95D7A}" type="datetimeFigureOut">
              <a:rPr lang="en-GB" smtClean="0"/>
              <a:t>05/01/2021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401351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CA854F-7164-4803-8802-84640CA95D7A}" type="datetimeFigureOut">
              <a:rPr lang="en-GB" smtClean="0"/>
              <a:t>05/01/2021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187503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A854F-7164-4803-8802-84640CA95D7A}" type="datetimeFigureOut">
              <a:rPr lang="en-GB" smtClean="0"/>
              <a:t>05/01/2021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375498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CA854F-7164-4803-8802-84640CA95D7A}"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403359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CA854F-7164-4803-8802-84640CA95D7A}"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A8438-E98D-40E7-9548-CB6F14594C1C}" type="slidenum">
              <a:rPr lang="en-GB" smtClean="0"/>
              <a:t>‹#›</a:t>
            </a:fld>
            <a:endParaRPr lang="en-GB"/>
          </a:p>
        </p:txBody>
      </p:sp>
    </p:spTree>
    <p:extLst>
      <p:ext uri="{BB962C8B-B14F-4D97-AF65-F5344CB8AC3E}">
        <p14:creationId xmlns:p14="http://schemas.microsoft.com/office/powerpoint/2010/main" val="129522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A854F-7164-4803-8802-84640CA95D7A}" type="datetimeFigureOut">
              <a:rPr lang="en-GB" smtClean="0"/>
              <a:t>05/01/2021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A8438-E98D-40E7-9548-CB6F14594C1C}" type="slidenum">
              <a:rPr lang="en-GB" smtClean="0"/>
              <a:t>‹#›</a:t>
            </a:fld>
            <a:endParaRPr lang="en-GB"/>
          </a:p>
        </p:txBody>
      </p:sp>
    </p:spTree>
    <p:extLst>
      <p:ext uri="{BB962C8B-B14F-4D97-AF65-F5344CB8AC3E}">
        <p14:creationId xmlns:p14="http://schemas.microsoft.com/office/powerpoint/2010/main" val="105294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1912" y="1731920"/>
            <a:ext cx="9144000" cy="2387600"/>
          </a:xfrm>
        </p:spPr>
        <p:txBody>
          <a:bodyPr>
            <a:normAutofit/>
          </a:bodyPr>
          <a:lstStyle/>
          <a:p>
            <a:r>
              <a:rPr lang="en-US" sz="4800" b="1" dirty="0" smtClean="0"/>
              <a:t>EJCN replies to the questionnaire on direct access to e-evidence</a:t>
            </a:r>
            <a:endParaRPr lang="en-GB" sz="4800" b="1" dirty="0"/>
          </a:p>
        </p:txBody>
      </p:sp>
      <p:sp>
        <p:nvSpPr>
          <p:cNvPr id="3" name="Subtitle 2"/>
          <p:cNvSpPr>
            <a:spLocks noGrp="1"/>
          </p:cNvSpPr>
          <p:nvPr>
            <p:ph type="subTitle" idx="1"/>
          </p:nvPr>
        </p:nvSpPr>
        <p:spPr>
          <a:xfrm>
            <a:off x="1524000" y="4251262"/>
            <a:ext cx="9144000" cy="1655762"/>
          </a:xfrm>
        </p:spPr>
        <p:txBody>
          <a:bodyPr/>
          <a:lstStyle/>
          <a:p>
            <a:r>
              <a:rPr lang="et-EE" dirty="0" smtClean="0"/>
              <a:t>E-</a:t>
            </a:r>
            <a:r>
              <a:rPr lang="et-EE" dirty="0" err="1" smtClean="0"/>
              <a:t>Evidence</a:t>
            </a:r>
            <a:r>
              <a:rPr lang="et-EE" dirty="0" smtClean="0"/>
              <a:t> </a:t>
            </a:r>
            <a:r>
              <a:rPr lang="et-EE" dirty="0" err="1" smtClean="0"/>
              <a:t>subgroup</a:t>
            </a:r>
            <a:endParaRPr lang="et-EE" dirty="0" smtClean="0"/>
          </a:p>
        </p:txBody>
      </p:sp>
      <p:pic>
        <p:nvPicPr>
          <p:cNvPr id="4" name="EJCN logo.jpg" descr="EJCN logo.jpg">
            <a:extLst>
              <a:ext uri="{FF2B5EF4-FFF2-40B4-BE49-F238E27FC236}">
                <a16:creationId xmlns:a16="http://schemas.microsoft.com/office/drawing/2014/main" id="{E1C98BC7-3E00-2A41-95F8-0369F5B30B7B}"/>
              </a:ext>
            </a:extLst>
          </p:cNvPr>
          <p:cNvPicPr>
            <a:picLocks noChangeAspect="1"/>
          </p:cNvPicPr>
          <p:nvPr/>
        </p:nvPicPr>
        <p:blipFill>
          <a:blip r:embed="rId2">
            <a:alphaModFix amt="70000"/>
            <a:extLst/>
          </a:blip>
          <a:stretch>
            <a:fillRect/>
          </a:stretch>
        </p:blipFill>
        <p:spPr>
          <a:xfrm>
            <a:off x="326681" y="289096"/>
            <a:ext cx="1547840" cy="1482384"/>
          </a:xfrm>
          <a:prstGeom prst="rect">
            <a:avLst/>
          </a:prstGeom>
        </p:spPr>
      </p:pic>
      <p:sp>
        <p:nvSpPr>
          <p:cNvPr id="5" name="TextBox 4"/>
          <p:cNvSpPr txBox="1"/>
          <p:nvPr/>
        </p:nvSpPr>
        <p:spPr>
          <a:xfrm>
            <a:off x="6153912" y="6038766"/>
            <a:ext cx="5632704" cy="646331"/>
          </a:xfrm>
          <a:prstGeom prst="rect">
            <a:avLst/>
          </a:prstGeom>
          <a:noFill/>
        </p:spPr>
        <p:txBody>
          <a:bodyPr wrap="square" rtlCol="0">
            <a:spAutoFit/>
          </a:bodyPr>
          <a:lstStyle/>
          <a:p>
            <a:r>
              <a:rPr lang="en-US" b="1" dirty="0" smtClean="0"/>
              <a:t>Replies from EJCN members, no official country replies</a:t>
            </a:r>
          </a:p>
          <a:p>
            <a:r>
              <a:rPr lang="en-US" dirty="0" smtClean="0"/>
              <a:t>December 2020</a:t>
            </a:r>
            <a:endParaRPr lang="en-GB" dirty="0"/>
          </a:p>
        </p:txBody>
      </p:sp>
    </p:spTree>
    <p:extLst>
      <p:ext uri="{BB962C8B-B14F-4D97-AF65-F5344CB8AC3E}">
        <p14:creationId xmlns:p14="http://schemas.microsoft.com/office/powerpoint/2010/main" val="4089446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536" y="365125"/>
            <a:ext cx="9351263" cy="1325563"/>
          </a:xfrm>
        </p:spPr>
        <p:txBody>
          <a:bodyPr>
            <a:normAutofit/>
          </a:bodyPr>
          <a:lstStyle/>
          <a:p>
            <a:r>
              <a:rPr lang="en-US" sz="3200" b="1" dirty="0" smtClean="0">
                <a:solidFill>
                  <a:schemeClr val="accent1">
                    <a:lumMod val="50000"/>
                  </a:schemeClr>
                </a:solidFill>
              </a:rPr>
              <a:t>Implementation Art. 19 par. 2 Budapest Convention</a:t>
            </a:r>
            <a:endParaRPr lang="en-GB" sz="3200" b="1" dirty="0">
              <a:solidFill>
                <a:schemeClr val="accent1">
                  <a:lumMod val="50000"/>
                </a:schemeClr>
              </a:solidFill>
            </a:endParaRPr>
          </a:p>
        </p:txBody>
      </p:sp>
      <p:sp>
        <p:nvSpPr>
          <p:cNvPr id="3" name="Content Placeholder 2"/>
          <p:cNvSpPr>
            <a:spLocks noGrp="1"/>
          </p:cNvSpPr>
          <p:nvPr>
            <p:ph idx="1"/>
          </p:nvPr>
        </p:nvSpPr>
        <p:spPr>
          <a:xfrm>
            <a:off x="838200" y="1825624"/>
            <a:ext cx="10515600" cy="4895215"/>
          </a:xfrm>
        </p:spPr>
        <p:txBody>
          <a:bodyPr>
            <a:noAutofit/>
          </a:bodyPr>
          <a:lstStyle/>
          <a:p>
            <a:pPr>
              <a:lnSpc>
                <a:spcPct val="100000"/>
              </a:lnSpc>
              <a:spcBef>
                <a:spcPts val="600"/>
              </a:spcBef>
            </a:pPr>
            <a:r>
              <a:rPr lang="en-GB" sz="1200" dirty="0" smtClean="0"/>
              <a:t>AT		§ 110 et seq. of the Criminal Code of Procedure (CCP)</a:t>
            </a:r>
            <a:endParaRPr lang="et-EE" sz="1200" dirty="0"/>
          </a:p>
          <a:p>
            <a:pPr>
              <a:lnSpc>
                <a:spcPct val="100000"/>
              </a:lnSpc>
              <a:spcBef>
                <a:spcPts val="600"/>
              </a:spcBef>
            </a:pPr>
            <a:r>
              <a:rPr lang="et-EE" sz="1200" dirty="0" smtClean="0"/>
              <a:t>BE		</a:t>
            </a:r>
            <a:r>
              <a:rPr lang="en-GB" sz="1200" dirty="0"/>
              <a:t>Code of Criminal Procedure Article 88ter </a:t>
            </a:r>
            <a:endParaRPr lang="en-GB" sz="1200" dirty="0" smtClean="0"/>
          </a:p>
          <a:p>
            <a:pPr>
              <a:lnSpc>
                <a:spcPct val="100000"/>
              </a:lnSpc>
              <a:spcBef>
                <a:spcPts val="600"/>
              </a:spcBef>
            </a:pPr>
            <a:r>
              <a:rPr lang="en-GB" sz="1200" dirty="0" smtClean="0"/>
              <a:t>CZ		 /  (general provisions on searches)</a:t>
            </a:r>
          </a:p>
          <a:p>
            <a:pPr>
              <a:lnSpc>
                <a:spcPct val="100000"/>
              </a:lnSpc>
              <a:spcBef>
                <a:spcPts val="600"/>
              </a:spcBef>
            </a:pPr>
            <a:r>
              <a:rPr lang="en-GB" sz="1200" dirty="0" smtClean="0"/>
              <a:t>DE		Section 110 par. 3 of the German Code of Criminal Procedure Section</a:t>
            </a:r>
          </a:p>
          <a:p>
            <a:pPr>
              <a:lnSpc>
                <a:spcPct val="100000"/>
              </a:lnSpc>
              <a:spcBef>
                <a:spcPts val="600"/>
              </a:spcBef>
            </a:pPr>
            <a:r>
              <a:rPr lang="en-GB" sz="1200" dirty="0" smtClean="0"/>
              <a:t>EE		Art 126 par. 5 and Art 86 of the Estonian Code of Criminal Procedure</a:t>
            </a:r>
            <a:endParaRPr lang="et-EE" sz="1200" dirty="0" smtClean="0"/>
          </a:p>
          <a:p>
            <a:pPr>
              <a:lnSpc>
                <a:spcPct val="100000"/>
              </a:lnSpc>
              <a:spcBef>
                <a:spcPts val="600"/>
              </a:spcBef>
            </a:pPr>
            <a:r>
              <a:rPr lang="et-EE" sz="1200" dirty="0"/>
              <a:t>ES		</a:t>
            </a:r>
            <a:r>
              <a:rPr lang="et-EE" sz="1200" dirty="0" err="1"/>
              <a:t>Article</a:t>
            </a:r>
            <a:r>
              <a:rPr lang="et-EE" sz="1200" dirty="0"/>
              <a:t> 588 </a:t>
            </a:r>
            <a:r>
              <a:rPr lang="et-EE" sz="1200" dirty="0" err="1"/>
              <a:t>sexies</a:t>
            </a:r>
            <a:r>
              <a:rPr lang="et-EE" sz="1200" dirty="0"/>
              <a:t> c. (</a:t>
            </a:r>
            <a:r>
              <a:rPr lang="et-EE" sz="1200" dirty="0" err="1"/>
              <a:t>Criminal</a:t>
            </a:r>
            <a:r>
              <a:rPr lang="et-EE" sz="1200" dirty="0"/>
              <a:t> </a:t>
            </a:r>
            <a:r>
              <a:rPr lang="et-EE" sz="1200" dirty="0" err="1"/>
              <a:t>Procedural</a:t>
            </a:r>
            <a:r>
              <a:rPr lang="et-EE" sz="1200" dirty="0"/>
              <a:t> </a:t>
            </a:r>
            <a:r>
              <a:rPr lang="et-EE" sz="1200" dirty="0" err="1"/>
              <a:t>Law</a:t>
            </a:r>
            <a:r>
              <a:rPr lang="et-EE" sz="1200" dirty="0"/>
              <a:t>). </a:t>
            </a:r>
            <a:endParaRPr lang="en-GB" sz="1200" dirty="0" smtClean="0"/>
          </a:p>
          <a:p>
            <a:pPr>
              <a:lnSpc>
                <a:spcPct val="100000"/>
              </a:lnSpc>
              <a:spcBef>
                <a:spcPts val="600"/>
              </a:spcBef>
            </a:pPr>
            <a:r>
              <a:rPr lang="en-GB" sz="1200" dirty="0" smtClean="0"/>
              <a:t>FR		Article 57-1 Code of Criminal Procedure</a:t>
            </a:r>
          </a:p>
          <a:p>
            <a:pPr>
              <a:lnSpc>
                <a:spcPct val="100000"/>
              </a:lnSpc>
              <a:spcBef>
                <a:spcPts val="600"/>
              </a:spcBef>
            </a:pPr>
            <a:r>
              <a:rPr lang="en-GB" sz="1200" dirty="0" smtClean="0"/>
              <a:t>HU		Act LXXIX of 2004</a:t>
            </a:r>
            <a:endParaRPr lang="et-EE" sz="1200" dirty="0" smtClean="0"/>
          </a:p>
          <a:p>
            <a:pPr>
              <a:lnSpc>
                <a:spcPct val="100000"/>
              </a:lnSpc>
              <a:spcBef>
                <a:spcPts val="600"/>
              </a:spcBef>
            </a:pPr>
            <a:r>
              <a:rPr lang="et-EE" sz="1200" dirty="0" smtClean="0"/>
              <a:t>IE		N</a:t>
            </a:r>
            <a:r>
              <a:rPr lang="en-GB" sz="1200" dirty="0" smtClean="0"/>
              <a:t>umber </a:t>
            </a:r>
            <a:r>
              <a:rPr lang="en-GB" sz="1200" dirty="0"/>
              <a:t>of existing laws which provide for the search and seizure of computer systems or their data</a:t>
            </a:r>
            <a:endParaRPr lang="en-GB" sz="1200" dirty="0" smtClean="0"/>
          </a:p>
          <a:p>
            <a:pPr>
              <a:lnSpc>
                <a:spcPct val="100000"/>
              </a:lnSpc>
              <a:spcBef>
                <a:spcPts val="600"/>
              </a:spcBef>
            </a:pPr>
            <a:r>
              <a:rPr lang="en-GB" sz="1200" dirty="0" smtClean="0"/>
              <a:t>LT		Lithuanian Code of Criminal Procedure (CCP)</a:t>
            </a:r>
          </a:p>
          <a:p>
            <a:pPr>
              <a:lnSpc>
                <a:spcPct val="100000"/>
              </a:lnSpc>
              <a:spcBef>
                <a:spcPts val="600"/>
              </a:spcBef>
            </a:pPr>
            <a:r>
              <a:rPr lang="en-GB" sz="1200" dirty="0" smtClean="0"/>
              <a:t>LV		Criminal Procedure Law Section 219.</a:t>
            </a:r>
          </a:p>
          <a:p>
            <a:pPr>
              <a:lnSpc>
                <a:spcPct val="100000"/>
              </a:lnSpc>
              <a:spcBef>
                <a:spcPts val="600"/>
              </a:spcBef>
            </a:pPr>
            <a:r>
              <a:rPr lang="en-GB" sz="1200" dirty="0" smtClean="0"/>
              <a:t>NO		Criminal Procedure Act chapter 15 &amp; the Penal Code Act article 192</a:t>
            </a:r>
          </a:p>
          <a:p>
            <a:pPr>
              <a:lnSpc>
                <a:spcPct val="100000"/>
              </a:lnSpc>
              <a:spcBef>
                <a:spcPts val="600"/>
              </a:spcBef>
            </a:pPr>
            <a:r>
              <a:rPr lang="en-GB" sz="1200" dirty="0" smtClean="0"/>
              <a:t>PT		Article 15, paragraph 5, of the Cybercrime Law (law 109/2009, from 15 September)</a:t>
            </a:r>
          </a:p>
          <a:p>
            <a:pPr>
              <a:lnSpc>
                <a:spcPct val="100000"/>
              </a:lnSpc>
              <a:spcBef>
                <a:spcPts val="600"/>
              </a:spcBef>
            </a:pPr>
            <a:r>
              <a:rPr lang="en-GB" sz="1200" dirty="0" smtClean="0"/>
              <a:t>SE		 /  (Budapest Convention not ratified yet)</a:t>
            </a:r>
          </a:p>
          <a:p>
            <a:pPr>
              <a:lnSpc>
                <a:spcPct val="100000"/>
              </a:lnSpc>
              <a:spcBef>
                <a:spcPts val="600"/>
              </a:spcBef>
            </a:pPr>
            <a:r>
              <a:rPr lang="en-GB" sz="1200" dirty="0" smtClean="0"/>
              <a:t>SI		Slovenian Criminal Procedure Act (ZKP-N) 219.a</a:t>
            </a:r>
          </a:p>
          <a:p>
            <a:pPr>
              <a:lnSpc>
                <a:spcPct val="100000"/>
              </a:lnSpc>
              <a:spcBef>
                <a:spcPts val="600"/>
              </a:spcBef>
            </a:pPr>
            <a:r>
              <a:rPr lang="en-GB" sz="1200" dirty="0" smtClean="0"/>
              <a:t>SK		Section 89, 90, 100, 115, 116, Section 130 para. 2 of the Criminal Code</a:t>
            </a:r>
          </a:p>
          <a:p>
            <a:pPr>
              <a:lnSpc>
                <a:spcPct val="100000"/>
              </a:lnSpc>
              <a:spcBef>
                <a:spcPts val="600"/>
              </a:spcBef>
            </a:pPr>
            <a:r>
              <a:rPr lang="en-GB" sz="1200" dirty="0" smtClean="0"/>
              <a:t>UK (E&amp;W)	</a:t>
            </a:r>
            <a:r>
              <a:rPr lang="et-EE" sz="1200" dirty="0" smtClean="0"/>
              <a:t>	</a:t>
            </a:r>
            <a:r>
              <a:rPr lang="en-GB" sz="1200" dirty="0" smtClean="0"/>
              <a:t>Sections 19 and 20 of the Police and Criminal Evidence Act 1984</a:t>
            </a:r>
          </a:p>
          <a:p>
            <a:pPr>
              <a:lnSpc>
                <a:spcPct val="100000"/>
              </a:lnSpc>
              <a:spcBef>
                <a:spcPts val="600"/>
              </a:spcBef>
            </a:pPr>
            <a:r>
              <a:rPr lang="en-GB" sz="1200" dirty="0" smtClean="0"/>
              <a:t>UK (Scotland)	 / (general provisions on search warrants)</a:t>
            </a:r>
          </a:p>
        </p:txBody>
      </p:sp>
      <p:pic>
        <p:nvPicPr>
          <p:cNvPr id="4" name="EJCN logo.jpg" descr="EJCN logo.jpg">
            <a:extLst>
              <a:ext uri="{FF2B5EF4-FFF2-40B4-BE49-F238E27FC236}">
                <a16:creationId xmlns:a16="http://schemas.microsoft.com/office/drawing/2014/main" id="{E1C98BC7-3E00-2A41-95F8-0369F5B30B7B}"/>
              </a:ext>
            </a:extLst>
          </p:cNvPr>
          <p:cNvPicPr>
            <a:picLocks noChangeAspect="1"/>
          </p:cNvPicPr>
          <p:nvPr/>
        </p:nvPicPr>
        <p:blipFill>
          <a:blip r:embed="rId2">
            <a:alphaModFix amt="70000"/>
            <a:extLst/>
          </a:blip>
          <a:stretch>
            <a:fillRect/>
          </a:stretch>
        </p:blipFill>
        <p:spPr>
          <a:xfrm>
            <a:off x="271817" y="286714"/>
            <a:ext cx="1483831" cy="1421082"/>
          </a:xfrm>
          <a:prstGeom prst="rect">
            <a:avLst/>
          </a:prstGeom>
        </p:spPr>
      </p:pic>
    </p:spTree>
    <p:extLst>
      <p:ext uri="{BB962C8B-B14F-4D97-AF65-F5344CB8AC3E}">
        <p14:creationId xmlns:p14="http://schemas.microsoft.com/office/powerpoint/2010/main" val="2500906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944" y="365125"/>
            <a:ext cx="9515856" cy="1325563"/>
          </a:xfrm>
        </p:spPr>
        <p:txBody>
          <a:bodyPr>
            <a:normAutofit/>
          </a:bodyPr>
          <a:lstStyle/>
          <a:p>
            <a:r>
              <a:rPr lang="en-US" sz="3200" b="1" dirty="0">
                <a:solidFill>
                  <a:schemeClr val="accent1">
                    <a:lumMod val="50000"/>
                  </a:schemeClr>
                </a:solidFill>
              </a:rPr>
              <a:t>Direct access to e-evidence: Domestic situations</a:t>
            </a:r>
            <a:endParaRPr lang="en-GB" sz="3200" b="1" dirty="0">
              <a:solidFill>
                <a:schemeClr val="accent1">
                  <a:lumMod val="50000"/>
                </a:schemeClr>
              </a:solidFill>
            </a:endParaRPr>
          </a:p>
        </p:txBody>
      </p:sp>
      <p:sp>
        <p:nvSpPr>
          <p:cNvPr id="3" name="Content Placeholder 2"/>
          <p:cNvSpPr>
            <a:spLocks noGrp="1"/>
          </p:cNvSpPr>
          <p:nvPr>
            <p:ph idx="1"/>
          </p:nvPr>
        </p:nvSpPr>
        <p:spPr>
          <a:xfrm>
            <a:off x="271817" y="1883885"/>
            <a:ext cx="11615383" cy="4974116"/>
          </a:xfrm>
        </p:spPr>
        <p:txBody>
          <a:bodyPr>
            <a:normAutofit fontScale="62500" lnSpcReduction="20000"/>
          </a:bodyPr>
          <a:lstStyle/>
          <a:p>
            <a:pPr marL="0" indent="0" algn="just">
              <a:buNone/>
            </a:pPr>
            <a:r>
              <a:rPr lang="en-GB" i="1" dirty="0"/>
              <a:t>Domestic situations: Does the legal framework applicable to your investigations allow you to use the following investigative measures to remotely gather electronic evidence stored on the territory of your country (if yes, please provide the text of the relevant legal provisions)?</a:t>
            </a:r>
            <a:r>
              <a:rPr lang="en-GB" dirty="0"/>
              <a:t> </a:t>
            </a:r>
            <a:endParaRPr lang="et-EE" dirty="0" smtClean="0"/>
          </a:p>
          <a:p>
            <a:pPr marL="0" indent="0">
              <a:buNone/>
            </a:pPr>
            <a:endParaRPr lang="et-EE" sz="1400" b="1" dirty="0" smtClean="0"/>
          </a:p>
          <a:p>
            <a:r>
              <a:rPr lang="en-US" b="1" dirty="0" smtClean="0"/>
              <a:t>Extended search</a:t>
            </a:r>
            <a:r>
              <a:rPr lang="et-EE" b="1" dirty="0" smtClean="0"/>
              <a:t> - </a:t>
            </a:r>
            <a:r>
              <a:rPr lang="en-GB" dirty="0" smtClean="0"/>
              <a:t>(open </a:t>
            </a:r>
            <a:r>
              <a:rPr lang="en-GB" dirty="0"/>
              <a:t>measure allowing for the extension of an open search and seizure of a computer system to another computer system at a different location, which is lawfully accessible from the first computer system - Article 19 par. 2 Budapest Convention)</a:t>
            </a:r>
            <a:endParaRPr lang="en-US" b="1" dirty="0" smtClean="0"/>
          </a:p>
          <a:p>
            <a:pPr lvl="1">
              <a:buFont typeface="Wingdings" panose="05000000000000000000" pitchFamily="2" charset="2"/>
              <a:buChar char="Ø"/>
            </a:pPr>
            <a:r>
              <a:rPr lang="en-US" sz="2600" dirty="0" smtClean="0"/>
              <a:t> Yes: </a:t>
            </a:r>
            <a:r>
              <a:rPr lang="et-EE" sz="2600" dirty="0" smtClean="0"/>
              <a:t>18</a:t>
            </a:r>
            <a:r>
              <a:rPr lang="en-US" sz="2600" dirty="0" smtClean="0"/>
              <a:t> </a:t>
            </a:r>
            <a:r>
              <a:rPr lang="es-ES" sz="2600" dirty="0" smtClean="0"/>
              <a:t>(UK(E&amp;W), UK (Scotland), AT, CH, </a:t>
            </a:r>
            <a:r>
              <a:rPr lang="es-ES" sz="2600" dirty="0"/>
              <a:t>NO, EE</a:t>
            </a:r>
            <a:r>
              <a:rPr lang="es-ES" sz="2600" dirty="0" smtClean="0"/>
              <a:t>, ES, </a:t>
            </a:r>
            <a:r>
              <a:rPr lang="es-ES" sz="2600" dirty="0"/>
              <a:t>IE, LT, LV, </a:t>
            </a:r>
            <a:r>
              <a:rPr lang="es-ES" sz="2600" dirty="0" smtClean="0"/>
              <a:t>DE</a:t>
            </a:r>
            <a:r>
              <a:rPr lang="es-ES" sz="2600" dirty="0"/>
              <a:t>, FR, PT, SI, HU, CZ</a:t>
            </a:r>
            <a:r>
              <a:rPr lang="es-ES" sz="2600" dirty="0" smtClean="0"/>
              <a:t>, SK, </a:t>
            </a:r>
            <a:r>
              <a:rPr lang="es-ES" sz="2600" dirty="0"/>
              <a:t>BE</a:t>
            </a:r>
            <a:r>
              <a:rPr lang="es-ES" sz="2600" dirty="0" smtClean="0"/>
              <a:t>)</a:t>
            </a:r>
            <a:endParaRPr lang="en-US" sz="2600" dirty="0" smtClean="0"/>
          </a:p>
          <a:p>
            <a:pPr lvl="1">
              <a:buFont typeface="Wingdings" panose="05000000000000000000" pitchFamily="2" charset="2"/>
              <a:buChar char="Ø"/>
            </a:pPr>
            <a:r>
              <a:rPr lang="en-US" sz="2600" dirty="0" smtClean="0"/>
              <a:t> No:</a:t>
            </a:r>
            <a:r>
              <a:rPr lang="et-EE" sz="2600" dirty="0" smtClean="0"/>
              <a:t> 1 (</a:t>
            </a:r>
            <a:r>
              <a:rPr lang="et-EE" sz="2600" dirty="0" err="1" smtClean="0"/>
              <a:t>draft</a:t>
            </a:r>
            <a:r>
              <a:rPr lang="et-EE" sz="2600" dirty="0" smtClean="0"/>
              <a:t> </a:t>
            </a:r>
            <a:r>
              <a:rPr lang="et-EE" sz="2600" dirty="0" err="1" smtClean="0"/>
              <a:t>law</a:t>
            </a:r>
            <a:r>
              <a:rPr lang="et-EE" sz="2600" dirty="0" smtClean="0"/>
              <a:t> - SE)</a:t>
            </a:r>
            <a:endParaRPr lang="en-US" sz="2600" dirty="0" smtClean="0"/>
          </a:p>
          <a:p>
            <a:r>
              <a:rPr lang="en-US" b="1" dirty="0" smtClean="0"/>
              <a:t>Access based on lawfully obtained credentials </a:t>
            </a:r>
            <a:r>
              <a:rPr lang="et-EE" b="1" dirty="0" smtClean="0"/>
              <a:t>(</a:t>
            </a:r>
            <a:r>
              <a:rPr lang="en-GB" dirty="0" smtClean="0"/>
              <a:t>covert </a:t>
            </a:r>
            <a:r>
              <a:rPr lang="en-GB" dirty="0"/>
              <a:t>measure allowing law enforcement to use an own computer system in order to remotely access another computer system using lawfully obtained credentials). </a:t>
            </a:r>
            <a:endParaRPr lang="en-US" b="1" dirty="0" smtClean="0"/>
          </a:p>
          <a:p>
            <a:pPr marL="457200" lvl="1" indent="0">
              <a:buNone/>
            </a:pPr>
            <a:r>
              <a:rPr lang="en-US" sz="1800" dirty="0" smtClean="0"/>
              <a:t>(i) authorization owner credentials or (ii) house search/interception/witness interview etc.</a:t>
            </a:r>
          </a:p>
          <a:p>
            <a:pPr lvl="1">
              <a:buFont typeface="Wingdings" panose="05000000000000000000" pitchFamily="2" charset="2"/>
              <a:buChar char="Ø"/>
            </a:pPr>
            <a:r>
              <a:rPr lang="en-US" sz="2600" dirty="0"/>
              <a:t> Yes: </a:t>
            </a:r>
            <a:r>
              <a:rPr lang="en-US" sz="2600" dirty="0" smtClean="0"/>
              <a:t>1</a:t>
            </a:r>
            <a:r>
              <a:rPr lang="en-US" sz="2600" dirty="0"/>
              <a:t>5</a:t>
            </a:r>
            <a:r>
              <a:rPr lang="et-EE" sz="2600" dirty="0" smtClean="0"/>
              <a:t> </a:t>
            </a:r>
            <a:r>
              <a:rPr lang="es-ES" sz="2600" dirty="0"/>
              <a:t>(UK(E&amp;W), UK (Scotland</a:t>
            </a:r>
            <a:r>
              <a:rPr lang="es-ES" sz="2600" dirty="0" smtClean="0"/>
              <a:t>), </a:t>
            </a:r>
            <a:r>
              <a:rPr lang="es-ES" sz="2600" dirty="0"/>
              <a:t>CH, NO, EE, ES, IE, LT, LV, DE, FR</a:t>
            </a:r>
            <a:r>
              <a:rPr lang="es-ES" sz="2600" dirty="0" smtClean="0"/>
              <a:t>, </a:t>
            </a:r>
            <a:r>
              <a:rPr lang="es-ES" sz="2600" dirty="0"/>
              <a:t>HU, CZ, SK, BE)</a:t>
            </a:r>
            <a:endParaRPr lang="et-EE" sz="2600" dirty="0" smtClean="0"/>
          </a:p>
          <a:p>
            <a:pPr lvl="1">
              <a:buFont typeface="Wingdings" panose="05000000000000000000" pitchFamily="2" charset="2"/>
              <a:buChar char="Ø"/>
            </a:pPr>
            <a:r>
              <a:rPr lang="et-EE" sz="2600" dirty="0" smtClean="0"/>
              <a:t> </a:t>
            </a:r>
            <a:r>
              <a:rPr lang="et-EE" sz="2600" dirty="0" err="1" smtClean="0"/>
              <a:t>Partly</a:t>
            </a:r>
            <a:r>
              <a:rPr lang="et-EE" sz="2600" dirty="0" smtClean="0"/>
              <a:t> </a:t>
            </a:r>
            <a:r>
              <a:rPr lang="et-EE" sz="2600" dirty="0" err="1" smtClean="0"/>
              <a:t>yes</a:t>
            </a:r>
            <a:r>
              <a:rPr lang="et-EE" sz="2600" dirty="0" smtClean="0"/>
              <a:t>: </a:t>
            </a:r>
            <a:r>
              <a:rPr lang="en-US" sz="2600" dirty="0" smtClean="0"/>
              <a:t>1</a:t>
            </a:r>
            <a:r>
              <a:rPr lang="et-EE" sz="2600" dirty="0" smtClean="0"/>
              <a:t> (AT</a:t>
            </a:r>
            <a:r>
              <a:rPr lang="en-US" sz="2600" dirty="0" smtClean="0"/>
              <a:t> </a:t>
            </a:r>
            <a:r>
              <a:rPr lang="en-150" sz="2600" dirty="0" smtClean="0"/>
              <a:t>–</a:t>
            </a:r>
            <a:r>
              <a:rPr lang="et-EE" sz="2600" dirty="0" smtClean="0"/>
              <a:t> </a:t>
            </a:r>
            <a:r>
              <a:rPr lang="et-EE" sz="2600" dirty="0" err="1" smtClean="0"/>
              <a:t>only</a:t>
            </a:r>
            <a:r>
              <a:rPr lang="et-EE" sz="2600" dirty="0" smtClean="0"/>
              <a:t> in (i))</a:t>
            </a:r>
            <a:endParaRPr lang="en-US" sz="2600" dirty="0"/>
          </a:p>
          <a:p>
            <a:pPr lvl="1">
              <a:buFont typeface="Wingdings" panose="05000000000000000000" pitchFamily="2" charset="2"/>
              <a:buChar char="Ø"/>
            </a:pPr>
            <a:r>
              <a:rPr lang="en-US" sz="2600" dirty="0"/>
              <a:t> No: </a:t>
            </a:r>
            <a:r>
              <a:rPr lang="et-EE" sz="2600" dirty="0" smtClean="0"/>
              <a:t>2 (SI, SE) </a:t>
            </a:r>
          </a:p>
          <a:p>
            <a:pPr lvl="1">
              <a:buFont typeface="Wingdings" panose="05000000000000000000" pitchFamily="2" charset="2"/>
              <a:buChar char="Ø"/>
            </a:pPr>
            <a:r>
              <a:rPr lang="et-EE" sz="2600" dirty="0" smtClean="0"/>
              <a:t> </a:t>
            </a:r>
            <a:r>
              <a:rPr lang="et-EE" sz="2600" dirty="0" err="1" smtClean="0"/>
              <a:t>Not</a:t>
            </a:r>
            <a:r>
              <a:rPr lang="et-EE" sz="2600" dirty="0" smtClean="0"/>
              <a:t> </a:t>
            </a:r>
            <a:r>
              <a:rPr lang="et-EE" sz="2600" dirty="0" err="1" smtClean="0"/>
              <a:t>regulated</a:t>
            </a:r>
            <a:r>
              <a:rPr lang="et-EE" sz="2600" dirty="0" smtClean="0"/>
              <a:t>: 1 (PT)</a:t>
            </a:r>
            <a:endParaRPr lang="en-US" sz="2600" dirty="0"/>
          </a:p>
          <a:p>
            <a:r>
              <a:rPr lang="en-US" b="1" dirty="0" smtClean="0"/>
              <a:t>Online search</a:t>
            </a:r>
            <a:r>
              <a:rPr lang="et-EE" b="1" dirty="0" smtClean="0"/>
              <a:t> (</a:t>
            </a:r>
            <a:r>
              <a:rPr lang="en-GB" dirty="0"/>
              <a:t>covert measure based on the infection of a computer system with special software in order to search further computer systems accessible from the initial computer </a:t>
            </a:r>
            <a:r>
              <a:rPr lang="en-GB" dirty="0" smtClean="0"/>
              <a:t>system</a:t>
            </a:r>
            <a:r>
              <a:rPr lang="et-EE" dirty="0" smtClean="0"/>
              <a:t>)</a:t>
            </a:r>
            <a:endParaRPr lang="en-US" b="1" dirty="0" smtClean="0"/>
          </a:p>
          <a:p>
            <a:pPr lvl="1">
              <a:buFont typeface="Wingdings" panose="05000000000000000000" pitchFamily="2" charset="2"/>
              <a:buChar char="Ø"/>
            </a:pPr>
            <a:r>
              <a:rPr lang="en-US" sz="2600" dirty="0"/>
              <a:t>Yes: </a:t>
            </a:r>
            <a:r>
              <a:rPr lang="en-US" sz="2600" dirty="0" smtClean="0"/>
              <a:t>14 </a:t>
            </a:r>
            <a:r>
              <a:rPr lang="es-ES" sz="2600"/>
              <a:t>(UK(E&amp;W), UK (Scotland), CH, NO, EE, ES, IE, LT</a:t>
            </a:r>
            <a:r>
              <a:rPr lang="es-ES" sz="2600" smtClean="0"/>
              <a:t>, </a:t>
            </a:r>
            <a:r>
              <a:rPr lang="es-ES" sz="2600"/>
              <a:t>DE, FR, </a:t>
            </a:r>
            <a:r>
              <a:rPr lang="es-ES" sz="2600" smtClean="0"/>
              <a:t>PT, HU</a:t>
            </a:r>
            <a:r>
              <a:rPr lang="es-ES" sz="2600"/>
              <a:t>, CZ</a:t>
            </a:r>
            <a:r>
              <a:rPr lang="es-ES" sz="2600" smtClean="0"/>
              <a:t>, </a:t>
            </a:r>
            <a:r>
              <a:rPr lang="es-ES" sz="2600"/>
              <a:t>BE)</a:t>
            </a:r>
            <a:endParaRPr lang="en-US" sz="2600" dirty="0"/>
          </a:p>
          <a:p>
            <a:pPr lvl="1">
              <a:buFont typeface="Wingdings" panose="05000000000000000000" pitchFamily="2" charset="2"/>
              <a:buChar char="Ø"/>
            </a:pPr>
            <a:r>
              <a:rPr lang="en-US" sz="2600" dirty="0"/>
              <a:t>No: </a:t>
            </a:r>
            <a:r>
              <a:rPr lang="en-US" sz="2600" dirty="0" smtClean="0"/>
              <a:t>4</a:t>
            </a:r>
            <a:r>
              <a:rPr lang="et-EE" sz="2600" dirty="0" smtClean="0"/>
              <a:t> (</a:t>
            </a:r>
            <a:r>
              <a:rPr lang="en-US" sz="2600" dirty="0" smtClean="0"/>
              <a:t>AT, </a:t>
            </a:r>
            <a:r>
              <a:rPr lang="et-EE" sz="2600" dirty="0" smtClean="0"/>
              <a:t>SI, SK, CH)</a:t>
            </a:r>
            <a:endParaRPr lang="en-US" sz="2600" dirty="0"/>
          </a:p>
          <a:p>
            <a:pPr lvl="1">
              <a:buFont typeface="Wingdings" panose="05000000000000000000" pitchFamily="2" charset="2"/>
              <a:buChar char="Ø"/>
            </a:pPr>
            <a:r>
              <a:rPr lang="en-US" sz="2600" dirty="0"/>
              <a:t>Unclear: </a:t>
            </a:r>
            <a:r>
              <a:rPr lang="en-US" sz="2600" dirty="0" smtClean="0"/>
              <a:t>1</a:t>
            </a:r>
            <a:r>
              <a:rPr lang="et-EE" sz="2600" dirty="0" smtClean="0"/>
              <a:t> (LV)</a:t>
            </a:r>
            <a:endParaRPr lang="en-GB" sz="2600" dirty="0"/>
          </a:p>
        </p:txBody>
      </p:sp>
      <p:pic>
        <p:nvPicPr>
          <p:cNvPr id="4" name="EJCN logo.jpg" descr="EJCN logo.jpg">
            <a:extLst>
              <a:ext uri="{FF2B5EF4-FFF2-40B4-BE49-F238E27FC236}">
                <a16:creationId xmlns:a16="http://schemas.microsoft.com/office/drawing/2014/main" id="{E1C98BC7-3E00-2A41-95F8-0369F5B30B7B}"/>
              </a:ext>
            </a:extLst>
          </p:cNvPr>
          <p:cNvPicPr>
            <a:picLocks noChangeAspect="1"/>
          </p:cNvPicPr>
          <p:nvPr/>
        </p:nvPicPr>
        <p:blipFill>
          <a:blip r:embed="rId2">
            <a:alphaModFix amt="70000"/>
            <a:extLst/>
          </a:blip>
          <a:stretch>
            <a:fillRect/>
          </a:stretch>
        </p:blipFill>
        <p:spPr>
          <a:xfrm>
            <a:off x="271817" y="286714"/>
            <a:ext cx="1483831" cy="1421082"/>
          </a:xfrm>
          <a:prstGeom prst="rect">
            <a:avLst/>
          </a:prstGeom>
        </p:spPr>
      </p:pic>
    </p:spTree>
    <p:extLst>
      <p:ext uri="{BB962C8B-B14F-4D97-AF65-F5344CB8AC3E}">
        <p14:creationId xmlns:p14="http://schemas.microsoft.com/office/powerpoint/2010/main" val="3390723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944" y="365125"/>
            <a:ext cx="9515856" cy="1325563"/>
          </a:xfrm>
        </p:spPr>
        <p:txBody>
          <a:bodyPr>
            <a:normAutofit/>
          </a:bodyPr>
          <a:lstStyle/>
          <a:p>
            <a:r>
              <a:rPr lang="en-US" sz="3200" b="1" dirty="0">
                <a:solidFill>
                  <a:schemeClr val="accent1">
                    <a:lumMod val="50000"/>
                  </a:schemeClr>
                </a:solidFill>
              </a:rPr>
              <a:t>Direct access to e-evidence: </a:t>
            </a:r>
            <a:r>
              <a:rPr lang="en-US" sz="3200" b="1" smtClean="0">
                <a:solidFill>
                  <a:schemeClr val="accent1">
                    <a:lumMod val="50000"/>
                  </a:schemeClr>
                </a:solidFill>
              </a:rPr>
              <a:t>Cross-border situations</a:t>
            </a:r>
            <a:r>
              <a:rPr lang="et-EE" sz="3200" b="1" smtClean="0">
                <a:solidFill>
                  <a:schemeClr val="accent1">
                    <a:lumMod val="50000"/>
                  </a:schemeClr>
                </a:solidFill>
              </a:rPr>
              <a:t> </a:t>
            </a:r>
            <a:r>
              <a:rPr lang="en-150" sz="3200" b="1" smtClean="0">
                <a:solidFill>
                  <a:schemeClr val="accent1">
                    <a:lumMod val="50000"/>
                  </a:schemeClr>
                </a:solidFill>
              </a:rPr>
              <a:t>–</a:t>
            </a:r>
            <a:r>
              <a:rPr lang="et-EE" sz="3200" b="1" smtClean="0">
                <a:solidFill>
                  <a:schemeClr val="accent1">
                    <a:lumMod val="50000"/>
                  </a:schemeClr>
                </a:solidFill>
              </a:rPr>
              <a:t> location known</a:t>
            </a:r>
            <a:endParaRPr lang="en-GB" sz="3200" b="1" dirty="0">
              <a:solidFill>
                <a:schemeClr val="accent1">
                  <a:lumMod val="50000"/>
                </a:schemeClr>
              </a:solidFill>
            </a:endParaRPr>
          </a:p>
        </p:txBody>
      </p:sp>
      <p:sp>
        <p:nvSpPr>
          <p:cNvPr id="3" name="Content Placeholder 2"/>
          <p:cNvSpPr>
            <a:spLocks noGrp="1"/>
          </p:cNvSpPr>
          <p:nvPr>
            <p:ph idx="1"/>
          </p:nvPr>
        </p:nvSpPr>
        <p:spPr>
          <a:xfrm>
            <a:off x="838200" y="1825625"/>
            <a:ext cx="10515600" cy="4872630"/>
          </a:xfrm>
        </p:spPr>
        <p:txBody>
          <a:bodyPr>
            <a:normAutofit fontScale="85000" lnSpcReduction="20000"/>
          </a:bodyPr>
          <a:lstStyle/>
          <a:p>
            <a:pPr marL="0" indent="0" algn="just">
              <a:buNone/>
            </a:pPr>
            <a:r>
              <a:rPr lang="en-GB" i="1" dirty="0"/>
              <a:t>Cross-border situations: Does the legal framework applicable to your investigations allow you to use any of the measures which you have indicated under </a:t>
            </a:r>
            <a:r>
              <a:rPr lang="en-GB" i="1" dirty="0" err="1"/>
              <a:t>Nr</a:t>
            </a:r>
            <a:r>
              <a:rPr lang="en-GB" i="1" dirty="0"/>
              <a:t>. 1 a-d to directly gather electronic evidence stored on the territory of another country?</a:t>
            </a:r>
            <a:r>
              <a:rPr lang="en-GB" dirty="0"/>
              <a:t> </a:t>
            </a:r>
            <a:endParaRPr lang="et-EE" dirty="0" smtClean="0"/>
          </a:p>
          <a:p>
            <a:pPr marL="0" indent="0">
              <a:buNone/>
            </a:pPr>
            <a:endParaRPr lang="et-EE" b="1" dirty="0" smtClean="0"/>
          </a:p>
          <a:p>
            <a:r>
              <a:rPr lang="en-US" b="1" dirty="0" smtClean="0"/>
              <a:t>Extended search</a:t>
            </a:r>
          </a:p>
          <a:p>
            <a:pPr lvl="1">
              <a:buFont typeface="Wingdings" panose="05000000000000000000" pitchFamily="2" charset="2"/>
              <a:buChar char="Ø"/>
            </a:pPr>
            <a:r>
              <a:rPr lang="en-US" sz="2000" dirty="0" smtClean="0"/>
              <a:t> Yes:</a:t>
            </a:r>
            <a:r>
              <a:rPr lang="et-EE" sz="2000" dirty="0" smtClean="0"/>
              <a:t> 11 (LV, UK(E&amp;W), EE, IE, LT, DE, FR, PT, HU, CZ, BE)</a:t>
            </a:r>
            <a:endParaRPr lang="en-US" sz="2000" dirty="0" smtClean="0"/>
          </a:p>
          <a:p>
            <a:pPr lvl="1">
              <a:buFont typeface="Wingdings" panose="05000000000000000000" pitchFamily="2" charset="2"/>
              <a:buChar char="Ø"/>
            </a:pPr>
            <a:r>
              <a:rPr lang="en-US" sz="2000" dirty="0" smtClean="0"/>
              <a:t> No: </a:t>
            </a:r>
            <a:r>
              <a:rPr lang="en-US" sz="2000" dirty="0"/>
              <a:t>6</a:t>
            </a:r>
            <a:r>
              <a:rPr lang="en-US" sz="2000" dirty="0" smtClean="0"/>
              <a:t> </a:t>
            </a:r>
            <a:r>
              <a:rPr lang="et-EE" sz="2000" dirty="0" smtClean="0"/>
              <a:t>(SE </a:t>
            </a:r>
            <a:r>
              <a:rPr lang="en-150" sz="2000" dirty="0" smtClean="0"/>
              <a:t>–</a:t>
            </a:r>
            <a:r>
              <a:rPr lang="et-EE" sz="2000" dirty="0" smtClean="0"/>
              <a:t> </a:t>
            </a:r>
            <a:r>
              <a:rPr lang="et-EE" sz="2000" dirty="0" err="1" smtClean="0"/>
              <a:t>draft</a:t>
            </a:r>
            <a:r>
              <a:rPr lang="et-EE" sz="2000" dirty="0" smtClean="0"/>
              <a:t> </a:t>
            </a:r>
            <a:r>
              <a:rPr lang="et-EE" sz="2000" dirty="0" err="1" smtClean="0"/>
              <a:t>law</a:t>
            </a:r>
            <a:r>
              <a:rPr lang="et-EE" sz="2000" dirty="0" smtClean="0"/>
              <a:t>, </a:t>
            </a:r>
            <a:r>
              <a:rPr lang="en-US" sz="2000" dirty="0" smtClean="0"/>
              <a:t>AT, </a:t>
            </a:r>
            <a:r>
              <a:rPr lang="et-EE" sz="2000" dirty="0" smtClean="0"/>
              <a:t>CH, SK, AT, NO)</a:t>
            </a:r>
            <a:endParaRPr lang="en-US" sz="2000" dirty="0" smtClean="0"/>
          </a:p>
          <a:p>
            <a:pPr lvl="1">
              <a:buFont typeface="Wingdings" panose="05000000000000000000" pitchFamily="2" charset="2"/>
              <a:buChar char="Ø"/>
            </a:pPr>
            <a:r>
              <a:rPr lang="en-US" sz="2000" dirty="0" smtClean="0"/>
              <a:t> Unclear: </a:t>
            </a:r>
            <a:r>
              <a:rPr lang="et-EE" sz="2000" dirty="0" smtClean="0"/>
              <a:t>2 (UK(</a:t>
            </a:r>
            <a:r>
              <a:rPr lang="et-EE" sz="2000" dirty="0" err="1" smtClean="0"/>
              <a:t>Scotland</a:t>
            </a:r>
            <a:r>
              <a:rPr lang="et-EE" sz="2000" dirty="0" smtClean="0"/>
              <a:t>), ES)</a:t>
            </a:r>
            <a:endParaRPr lang="en-US" sz="2000" dirty="0" smtClean="0"/>
          </a:p>
          <a:p>
            <a:r>
              <a:rPr lang="en-US" b="1" dirty="0" smtClean="0"/>
              <a:t>Access based on lawfully obtained credentials </a:t>
            </a:r>
          </a:p>
          <a:p>
            <a:pPr marL="457200" lvl="1" indent="0">
              <a:buNone/>
            </a:pPr>
            <a:r>
              <a:rPr lang="en-US" sz="1800" dirty="0" smtClean="0"/>
              <a:t>(i) authorization owner credentials or (ii) house search/interception/witness interview etc.</a:t>
            </a:r>
          </a:p>
          <a:p>
            <a:pPr lvl="1">
              <a:buFont typeface="Wingdings" panose="05000000000000000000" pitchFamily="2" charset="2"/>
              <a:buChar char="Ø"/>
            </a:pPr>
            <a:r>
              <a:rPr lang="en-US" sz="2000" dirty="0" smtClean="0"/>
              <a:t> Yes: </a:t>
            </a:r>
            <a:r>
              <a:rPr lang="et-EE" sz="2000" dirty="0" smtClean="0"/>
              <a:t>10 (DE, FR, LT, CH, BE, CZ, HU, EE, IE, UK(E&amp;W))</a:t>
            </a:r>
            <a:endParaRPr lang="en-US" sz="2000" dirty="0" smtClean="0"/>
          </a:p>
          <a:p>
            <a:pPr lvl="1">
              <a:buFont typeface="Wingdings" panose="05000000000000000000" pitchFamily="2" charset="2"/>
              <a:buChar char="Ø"/>
            </a:pPr>
            <a:r>
              <a:rPr lang="en-US" sz="2000" dirty="0" smtClean="0"/>
              <a:t> No: 6</a:t>
            </a:r>
            <a:r>
              <a:rPr lang="et-EE" sz="2000" dirty="0" smtClean="0"/>
              <a:t> (AT, SI, SK, SE, PT, NO)</a:t>
            </a:r>
            <a:endParaRPr lang="en-US" sz="2000" dirty="0" smtClean="0"/>
          </a:p>
          <a:p>
            <a:pPr lvl="1">
              <a:buFont typeface="Wingdings" panose="05000000000000000000" pitchFamily="2" charset="2"/>
              <a:buChar char="Ø"/>
            </a:pPr>
            <a:r>
              <a:rPr lang="et-EE" sz="2000" dirty="0" smtClean="0"/>
              <a:t> </a:t>
            </a:r>
            <a:r>
              <a:rPr lang="en-US" sz="2000" dirty="0" smtClean="0"/>
              <a:t>Unclear: </a:t>
            </a:r>
            <a:r>
              <a:rPr lang="et-EE" sz="2000" dirty="0" smtClean="0"/>
              <a:t>3</a:t>
            </a:r>
            <a:r>
              <a:rPr lang="en-US" sz="2000" dirty="0" smtClean="0"/>
              <a:t> </a:t>
            </a:r>
            <a:r>
              <a:rPr lang="et-EE" sz="2000" dirty="0" smtClean="0"/>
              <a:t>(ES, UK(</a:t>
            </a:r>
            <a:r>
              <a:rPr lang="et-EE" sz="2000" dirty="0" err="1" smtClean="0"/>
              <a:t>Scotland</a:t>
            </a:r>
            <a:r>
              <a:rPr lang="et-EE" sz="2000" dirty="0" smtClean="0"/>
              <a:t>), LV)</a:t>
            </a:r>
            <a:endParaRPr lang="en-US" sz="2000" dirty="0" smtClean="0"/>
          </a:p>
          <a:p>
            <a:r>
              <a:rPr lang="en-US" b="1" dirty="0" smtClean="0"/>
              <a:t>Online search</a:t>
            </a:r>
          </a:p>
          <a:p>
            <a:pPr lvl="1">
              <a:buFont typeface="Wingdings" panose="05000000000000000000" pitchFamily="2" charset="2"/>
              <a:buChar char="Ø"/>
            </a:pPr>
            <a:r>
              <a:rPr lang="en-US" sz="2000" dirty="0" smtClean="0"/>
              <a:t>Yes: </a:t>
            </a:r>
            <a:r>
              <a:rPr lang="et-EE" sz="2000" dirty="0" smtClean="0"/>
              <a:t>8 (EE, UK(E&amp;W), LT, FR, PT, HU, CZ, BE)</a:t>
            </a:r>
            <a:endParaRPr lang="en-US" sz="2000" dirty="0" smtClean="0"/>
          </a:p>
          <a:p>
            <a:pPr lvl="1">
              <a:buFont typeface="Wingdings" panose="05000000000000000000" pitchFamily="2" charset="2"/>
              <a:buChar char="Ø"/>
            </a:pPr>
            <a:r>
              <a:rPr lang="en-US" sz="2000" dirty="0" smtClean="0"/>
              <a:t>No: </a:t>
            </a:r>
            <a:r>
              <a:rPr lang="et-EE" sz="2000" dirty="0" smtClean="0"/>
              <a:t>9 (LV, SE, DE, IE, SI, NO, AT, SK, CH)</a:t>
            </a:r>
            <a:endParaRPr lang="en-US" sz="2000" dirty="0" smtClean="0"/>
          </a:p>
          <a:p>
            <a:pPr lvl="1">
              <a:buFont typeface="Wingdings" panose="05000000000000000000" pitchFamily="2" charset="2"/>
              <a:buChar char="Ø"/>
            </a:pPr>
            <a:r>
              <a:rPr lang="en-US" sz="2000" dirty="0" smtClean="0"/>
              <a:t>Unclear: </a:t>
            </a:r>
            <a:r>
              <a:rPr lang="et-EE" sz="2000" dirty="0" smtClean="0"/>
              <a:t>2 (UK(</a:t>
            </a:r>
            <a:r>
              <a:rPr lang="et-EE" sz="2000" dirty="0" err="1" smtClean="0"/>
              <a:t>Scotland</a:t>
            </a:r>
            <a:r>
              <a:rPr lang="et-EE" sz="2000" dirty="0" smtClean="0"/>
              <a:t>), ES</a:t>
            </a:r>
            <a:r>
              <a:rPr lang="en-US" sz="2000" dirty="0" smtClean="0"/>
              <a:t>)</a:t>
            </a:r>
            <a:endParaRPr lang="en-GB" sz="2000" dirty="0"/>
          </a:p>
        </p:txBody>
      </p:sp>
      <p:pic>
        <p:nvPicPr>
          <p:cNvPr id="4" name="EJCN logo.jpg" descr="EJCN logo.jpg">
            <a:extLst>
              <a:ext uri="{FF2B5EF4-FFF2-40B4-BE49-F238E27FC236}">
                <a16:creationId xmlns:a16="http://schemas.microsoft.com/office/drawing/2014/main" id="{E1C98BC7-3E00-2A41-95F8-0369F5B30B7B}"/>
              </a:ext>
            </a:extLst>
          </p:cNvPr>
          <p:cNvPicPr>
            <a:picLocks noChangeAspect="1"/>
          </p:cNvPicPr>
          <p:nvPr/>
        </p:nvPicPr>
        <p:blipFill>
          <a:blip r:embed="rId2">
            <a:alphaModFix amt="70000"/>
            <a:extLst/>
          </a:blip>
          <a:stretch>
            <a:fillRect/>
          </a:stretch>
        </p:blipFill>
        <p:spPr>
          <a:xfrm>
            <a:off x="271817" y="286714"/>
            <a:ext cx="1483831" cy="1421082"/>
          </a:xfrm>
          <a:prstGeom prst="rect">
            <a:avLst/>
          </a:prstGeom>
        </p:spPr>
      </p:pic>
    </p:spTree>
    <p:extLst>
      <p:ext uri="{BB962C8B-B14F-4D97-AF65-F5344CB8AC3E}">
        <p14:creationId xmlns:p14="http://schemas.microsoft.com/office/powerpoint/2010/main" val="1682018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944" y="365125"/>
            <a:ext cx="9515856" cy="1325563"/>
          </a:xfrm>
        </p:spPr>
        <p:txBody>
          <a:bodyPr>
            <a:normAutofit/>
          </a:bodyPr>
          <a:lstStyle/>
          <a:p>
            <a:r>
              <a:rPr lang="en-US" sz="3200" b="1" dirty="0">
                <a:solidFill>
                  <a:schemeClr val="accent1">
                    <a:lumMod val="50000"/>
                  </a:schemeClr>
                </a:solidFill>
              </a:rPr>
              <a:t>Direct access to e-evidence: </a:t>
            </a:r>
            <a:r>
              <a:rPr lang="en-US" sz="3200" b="1" dirty="0" smtClean="0">
                <a:solidFill>
                  <a:schemeClr val="accent1">
                    <a:lumMod val="50000"/>
                  </a:schemeClr>
                </a:solidFill>
              </a:rPr>
              <a:t>Location unknown</a:t>
            </a:r>
            <a:endParaRPr lang="en-GB" sz="3200" b="1" dirty="0">
              <a:solidFill>
                <a:schemeClr val="accent1">
                  <a:lumMod val="50000"/>
                </a:schemeClr>
              </a:solidFill>
            </a:endParaRPr>
          </a:p>
        </p:txBody>
      </p:sp>
      <p:sp>
        <p:nvSpPr>
          <p:cNvPr id="3" name="Content Placeholder 2"/>
          <p:cNvSpPr>
            <a:spLocks noGrp="1"/>
          </p:cNvSpPr>
          <p:nvPr>
            <p:ph idx="1"/>
          </p:nvPr>
        </p:nvSpPr>
        <p:spPr>
          <a:xfrm>
            <a:off x="838200" y="1690688"/>
            <a:ext cx="10515600" cy="5073669"/>
          </a:xfrm>
        </p:spPr>
        <p:txBody>
          <a:bodyPr>
            <a:normAutofit fontScale="70000" lnSpcReduction="20000"/>
          </a:bodyPr>
          <a:lstStyle/>
          <a:p>
            <a:pPr marL="0" indent="0" algn="just">
              <a:buNone/>
            </a:pPr>
            <a:r>
              <a:rPr lang="en-GB" i="1" dirty="0"/>
              <a:t>Does the legal framework applicable to your investigations allow you to use any of the measures which you have indicated under </a:t>
            </a:r>
            <a:r>
              <a:rPr lang="en-GB" i="1" dirty="0" err="1"/>
              <a:t>Nr</a:t>
            </a:r>
            <a:r>
              <a:rPr lang="en-GB" i="1" dirty="0"/>
              <a:t>. 1 a-d to directly gather electronic evidence when it is unknown, whether the storage location is on the territory of your country or on the territory of another country?</a:t>
            </a:r>
            <a:r>
              <a:rPr lang="en-GB" dirty="0"/>
              <a:t> </a:t>
            </a:r>
            <a:endParaRPr lang="et-EE" dirty="0" smtClean="0"/>
          </a:p>
          <a:p>
            <a:pPr marL="0" indent="0" algn="just">
              <a:buNone/>
            </a:pPr>
            <a:endParaRPr lang="et-EE" dirty="0" smtClean="0"/>
          </a:p>
          <a:p>
            <a:r>
              <a:rPr lang="en-US" b="1" dirty="0" smtClean="0"/>
              <a:t>Extended search</a:t>
            </a:r>
          </a:p>
          <a:p>
            <a:pPr lvl="1">
              <a:buFont typeface="Wingdings" panose="05000000000000000000" pitchFamily="2" charset="2"/>
              <a:buChar char="Ø"/>
            </a:pPr>
            <a:r>
              <a:rPr lang="en-US" dirty="0" smtClean="0"/>
              <a:t> Yes: 13</a:t>
            </a:r>
            <a:r>
              <a:rPr lang="et-EE" dirty="0" smtClean="0"/>
              <a:t> (LV, UK(E&amp;W), NO, EE, IE,</a:t>
            </a:r>
            <a:r>
              <a:rPr lang="en-US" dirty="0" smtClean="0"/>
              <a:t> LT,</a:t>
            </a:r>
            <a:r>
              <a:rPr lang="et-EE" dirty="0" smtClean="0"/>
              <a:t> DE, FR</a:t>
            </a:r>
            <a:r>
              <a:rPr lang="en-US" dirty="0" smtClean="0"/>
              <a:t>,</a:t>
            </a:r>
            <a:r>
              <a:rPr lang="et-EE" dirty="0" smtClean="0"/>
              <a:t> PT, SI, HU, CZ, BE)</a:t>
            </a:r>
            <a:endParaRPr lang="en-US" dirty="0" smtClean="0"/>
          </a:p>
          <a:p>
            <a:pPr lvl="1">
              <a:buFont typeface="Wingdings" panose="05000000000000000000" pitchFamily="2" charset="2"/>
              <a:buChar char="Ø"/>
            </a:pPr>
            <a:r>
              <a:rPr lang="en-US" dirty="0" smtClean="0"/>
              <a:t> No: </a:t>
            </a:r>
            <a:r>
              <a:rPr lang="et-EE" dirty="0" smtClean="0"/>
              <a:t>4</a:t>
            </a:r>
            <a:r>
              <a:rPr lang="en-US" dirty="0" smtClean="0"/>
              <a:t> </a:t>
            </a:r>
            <a:r>
              <a:rPr lang="et-EE" dirty="0" smtClean="0"/>
              <a:t>(AT, CH, SK, SE)</a:t>
            </a:r>
            <a:endParaRPr lang="en-US" dirty="0" smtClean="0"/>
          </a:p>
          <a:p>
            <a:pPr lvl="1">
              <a:buFont typeface="Wingdings" panose="05000000000000000000" pitchFamily="2" charset="2"/>
              <a:buChar char="Ø"/>
            </a:pPr>
            <a:r>
              <a:rPr lang="en-US" dirty="0" smtClean="0"/>
              <a:t> Unclear: </a:t>
            </a:r>
            <a:r>
              <a:rPr lang="et-EE" dirty="0" smtClean="0"/>
              <a:t>2 (ES, UK (</a:t>
            </a:r>
            <a:r>
              <a:rPr lang="et-EE" dirty="0" err="1" smtClean="0"/>
              <a:t>Scotland</a:t>
            </a:r>
            <a:r>
              <a:rPr lang="et-EE" dirty="0" smtClean="0"/>
              <a:t>))</a:t>
            </a:r>
            <a:endParaRPr lang="en-US" dirty="0" smtClean="0"/>
          </a:p>
          <a:p>
            <a:r>
              <a:rPr lang="en-US" b="1" dirty="0" smtClean="0"/>
              <a:t>Access based on lawfully obtained credentials </a:t>
            </a:r>
          </a:p>
          <a:p>
            <a:pPr marL="457200" lvl="1" indent="0">
              <a:buNone/>
            </a:pPr>
            <a:r>
              <a:rPr lang="en-US" sz="1800" dirty="0" smtClean="0"/>
              <a:t>(i) authorization owner credentials or (ii) house search/interception/witness interview etc.</a:t>
            </a:r>
          </a:p>
          <a:p>
            <a:pPr lvl="1">
              <a:buFont typeface="Wingdings" panose="05000000000000000000" pitchFamily="2" charset="2"/>
              <a:buChar char="Ø"/>
            </a:pPr>
            <a:r>
              <a:rPr lang="en-US" dirty="0" smtClean="0"/>
              <a:t>Yes: </a:t>
            </a:r>
            <a:r>
              <a:rPr lang="et-EE" dirty="0" smtClean="0"/>
              <a:t>1</a:t>
            </a:r>
            <a:r>
              <a:rPr lang="en-US" dirty="0" smtClean="0"/>
              <a:t>1</a:t>
            </a:r>
            <a:r>
              <a:rPr lang="et-EE" dirty="0" smtClean="0"/>
              <a:t> </a:t>
            </a:r>
            <a:r>
              <a:rPr lang="et-EE" dirty="0"/>
              <a:t>(CH, NO, EE, </a:t>
            </a:r>
            <a:r>
              <a:rPr lang="et-EE" dirty="0" smtClean="0"/>
              <a:t>IE,</a:t>
            </a:r>
            <a:r>
              <a:rPr lang="en-US" dirty="0" smtClean="0"/>
              <a:t> LT,</a:t>
            </a:r>
            <a:r>
              <a:rPr lang="et-EE" dirty="0" smtClean="0"/>
              <a:t> DE</a:t>
            </a:r>
            <a:r>
              <a:rPr lang="et-EE" dirty="0"/>
              <a:t>, </a:t>
            </a:r>
            <a:r>
              <a:rPr lang="et-EE" dirty="0" smtClean="0"/>
              <a:t>FR</a:t>
            </a:r>
            <a:r>
              <a:rPr lang="en-US" dirty="0" smtClean="0"/>
              <a:t>,</a:t>
            </a:r>
            <a:r>
              <a:rPr lang="et-EE" dirty="0" smtClean="0"/>
              <a:t> HU</a:t>
            </a:r>
            <a:r>
              <a:rPr lang="et-EE" dirty="0"/>
              <a:t>, CZ, </a:t>
            </a:r>
            <a:r>
              <a:rPr lang="et-EE" dirty="0" smtClean="0"/>
              <a:t>BE, UK(E&amp;W))</a:t>
            </a:r>
            <a:endParaRPr lang="en-US" dirty="0" smtClean="0"/>
          </a:p>
          <a:p>
            <a:pPr lvl="1">
              <a:buFont typeface="Wingdings" panose="05000000000000000000" pitchFamily="2" charset="2"/>
              <a:buChar char="Ø"/>
            </a:pPr>
            <a:r>
              <a:rPr lang="en-US" dirty="0" smtClean="0"/>
              <a:t>Partially: 1 (LV)</a:t>
            </a:r>
          </a:p>
          <a:p>
            <a:pPr lvl="1">
              <a:buFont typeface="Wingdings" panose="05000000000000000000" pitchFamily="2" charset="2"/>
              <a:buChar char="Ø"/>
            </a:pPr>
            <a:r>
              <a:rPr lang="en-US" dirty="0" smtClean="0"/>
              <a:t> No: </a:t>
            </a:r>
            <a:r>
              <a:rPr lang="en-US" dirty="0"/>
              <a:t>5</a:t>
            </a:r>
            <a:r>
              <a:rPr lang="et-EE" dirty="0" smtClean="0"/>
              <a:t> (AT, </a:t>
            </a:r>
            <a:r>
              <a:rPr lang="et-EE" dirty="0"/>
              <a:t>SK, </a:t>
            </a:r>
            <a:r>
              <a:rPr lang="et-EE" dirty="0" smtClean="0"/>
              <a:t>PT, SI, SE)</a:t>
            </a:r>
            <a:endParaRPr lang="en-US" dirty="0" smtClean="0"/>
          </a:p>
          <a:p>
            <a:pPr lvl="1">
              <a:buFont typeface="Wingdings" panose="05000000000000000000" pitchFamily="2" charset="2"/>
              <a:buChar char="Ø"/>
            </a:pPr>
            <a:r>
              <a:rPr lang="et-EE" dirty="0" smtClean="0"/>
              <a:t> </a:t>
            </a:r>
            <a:r>
              <a:rPr lang="en-US" dirty="0" smtClean="0"/>
              <a:t>Unclear: </a:t>
            </a:r>
            <a:r>
              <a:rPr lang="et-EE" dirty="0" smtClean="0"/>
              <a:t>2 (ES, UK (</a:t>
            </a:r>
            <a:r>
              <a:rPr lang="et-EE" dirty="0" err="1" smtClean="0"/>
              <a:t>Scotland</a:t>
            </a:r>
            <a:r>
              <a:rPr lang="et-EE" dirty="0" smtClean="0"/>
              <a:t>))</a:t>
            </a:r>
            <a:endParaRPr lang="en-US" dirty="0" smtClean="0"/>
          </a:p>
          <a:p>
            <a:r>
              <a:rPr lang="en-US" b="1" dirty="0" smtClean="0"/>
              <a:t>Online search</a:t>
            </a:r>
          </a:p>
          <a:p>
            <a:pPr lvl="1">
              <a:buFont typeface="Wingdings" panose="05000000000000000000" pitchFamily="2" charset="2"/>
              <a:buChar char="Ø"/>
            </a:pPr>
            <a:r>
              <a:rPr lang="en-US" dirty="0" smtClean="0"/>
              <a:t>Yes: 11</a:t>
            </a:r>
            <a:r>
              <a:rPr lang="et-EE" dirty="0" smtClean="0"/>
              <a:t> (</a:t>
            </a:r>
            <a:r>
              <a:rPr lang="en-US" dirty="0" smtClean="0"/>
              <a:t>SE, </a:t>
            </a:r>
            <a:r>
              <a:rPr lang="et-EE" dirty="0" smtClean="0"/>
              <a:t>NO</a:t>
            </a:r>
            <a:r>
              <a:rPr lang="et-EE" dirty="0"/>
              <a:t>, EE, </a:t>
            </a:r>
            <a:r>
              <a:rPr lang="en-US" dirty="0" smtClean="0"/>
              <a:t>LT, </a:t>
            </a:r>
            <a:r>
              <a:rPr lang="et-EE" dirty="0" smtClean="0"/>
              <a:t>DE</a:t>
            </a:r>
            <a:r>
              <a:rPr lang="et-EE" dirty="0"/>
              <a:t>, </a:t>
            </a:r>
            <a:r>
              <a:rPr lang="et-EE" dirty="0" smtClean="0"/>
              <a:t>FR</a:t>
            </a:r>
            <a:r>
              <a:rPr lang="en-US" dirty="0" smtClean="0"/>
              <a:t>,</a:t>
            </a:r>
            <a:r>
              <a:rPr lang="et-EE" dirty="0" smtClean="0"/>
              <a:t> </a:t>
            </a:r>
            <a:r>
              <a:rPr lang="et-EE" dirty="0"/>
              <a:t>HU, CZ, BE</a:t>
            </a:r>
            <a:r>
              <a:rPr lang="et-EE" dirty="0" smtClean="0"/>
              <a:t>,</a:t>
            </a:r>
            <a:r>
              <a:rPr lang="en-US" dirty="0" smtClean="0"/>
              <a:t> PT,</a:t>
            </a:r>
            <a:r>
              <a:rPr lang="et-EE" dirty="0" smtClean="0"/>
              <a:t> </a:t>
            </a:r>
            <a:r>
              <a:rPr lang="et-EE" dirty="0"/>
              <a:t>UK(E&amp;W</a:t>
            </a:r>
            <a:r>
              <a:rPr lang="et-EE" dirty="0" smtClean="0"/>
              <a:t>))</a:t>
            </a:r>
            <a:endParaRPr lang="en-US" dirty="0" smtClean="0"/>
          </a:p>
          <a:p>
            <a:pPr lvl="1">
              <a:buFont typeface="Wingdings" panose="05000000000000000000" pitchFamily="2" charset="2"/>
              <a:buChar char="Ø"/>
            </a:pPr>
            <a:r>
              <a:rPr lang="en-US" dirty="0"/>
              <a:t>No: 6</a:t>
            </a:r>
            <a:r>
              <a:rPr lang="et-EE" dirty="0" smtClean="0"/>
              <a:t> </a:t>
            </a:r>
            <a:r>
              <a:rPr lang="et-EE" dirty="0"/>
              <a:t>(LV, AT, SK, </a:t>
            </a:r>
            <a:r>
              <a:rPr lang="et-EE" dirty="0" smtClean="0"/>
              <a:t>SI, CH, IE)</a:t>
            </a:r>
            <a:endParaRPr lang="en-US" dirty="0"/>
          </a:p>
          <a:p>
            <a:pPr lvl="1">
              <a:buFont typeface="Wingdings" panose="05000000000000000000" pitchFamily="2" charset="2"/>
              <a:buChar char="Ø"/>
            </a:pPr>
            <a:r>
              <a:rPr lang="en-US" dirty="0" smtClean="0"/>
              <a:t>Unclear: </a:t>
            </a:r>
            <a:r>
              <a:rPr lang="et-EE" dirty="0"/>
              <a:t>2 (ES, UK (</a:t>
            </a:r>
            <a:r>
              <a:rPr lang="et-EE" dirty="0" err="1"/>
              <a:t>Scotland</a:t>
            </a:r>
            <a:r>
              <a:rPr lang="et-EE" dirty="0"/>
              <a:t>))</a:t>
            </a:r>
            <a:endParaRPr lang="en-US" dirty="0"/>
          </a:p>
          <a:p>
            <a:pPr lvl="1">
              <a:buFont typeface="Wingdings" panose="05000000000000000000" pitchFamily="2" charset="2"/>
              <a:buChar char="Ø"/>
            </a:pPr>
            <a:endParaRPr lang="en-GB" sz="2100" dirty="0"/>
          </a:p>
        </p:txBody>
      </p:sp>
      <p:pic>
        <p:nvPicPr>
          <p:cNvPr id="4" name="EJCN logo.jpg" descr="EJCN logo.jpg">
            <a:extLst>
              <a:ext uri="{FF2B5EF4-FFF2-40B4-BE49-F238E27FC236}">
                <a16:creationId xmlns:a16="http://schemas.microsoft.com/office/drawing/2014/main" id="{E1C98BC7-3E00-2A41-95F8-0369F5B30B7B}"/>
              </a:ext>
            </a:extLst>
          </p:cNvPr>
          <p:cNvPicPr>
            <a:picLocks noChangeAspect="1"/>
          </p:cNvPicPr>
          <p:nvPr/>
        </p:nvPicPr>
        <p:blipFill>
          <a:blip r:embed="rId2">
            <a:alphaModFix amt="70000"/>
            <a:extLst/>
          </a:blip>
          <a:stretch>
            <a:fillRect/>
          </a:stretch>
        </p:blipFill>
        <p:spPr>
          <a:xfrm>
            <a:off x="271817" y="286714"/>
            <a:ext cx="1483831" cy="1421082"/>
          </a:xfrm>
          <a:prstGeom prst="rect">
            <a:avLst/>
          </a:prstGeom>
        </p:spPr>
      </p:pic>
    </p:spTree>
    <p:extLst>
      <p:ext uri="{BB962C8B-B14F-4D97-AF65-F5344CB8AC3E}">
        <p14:creationId xmlns:p14="http://schemas.microsoft.com/office/powerpoint/2010/main" val="925946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51975</TotalTime>
  <Words>1121</Words>
  <Application>Microsoft Office PowerPoint</Application>
  <PresentationFormat>Widescreen</PresentationFormat>
  <Paragraphs>72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EJCN replies to the questionnaire on direct access to e-evidence</vt:lpstr>
      <vt:lpstr>Implementation Art. 19 par. 2 Budapest Convention</vt:lpstr>
      <vt:lpstr>Direct access to e-evidence: Domestic situations</vt:lpstr>
      <vt:lpstr>Direct access to e-evidence: Cross-border situations – location known</vt:lpstr>
      <vt:lpstr>Direct access to e-evidence: Location unknown</vt:lpstr>
    </vt:vector>
  </TitlesOfParts>
  <Company>Eurojust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EJCN subgroup on e-evidence</dc:title>
  <dc:creator>De Vlaminck, M.</dc:creator>
  <cp:lastModifiedBy>Niggebrugge, R.</cp:lastModifiedBy>
  <cp:revision>72</cp:revision>
  <dcterms:created xsi:type="dcterms:W3CDTF">2019-11-14T11:04:29Z</dcterms:created>
  <dcterms:modified xsi:type="dcterms:W3CDTF">2021-01-05T11:33:50Z</dcterms:modified>
</cp:coreProperties>
</file>